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42" r:id="rId2"/>
    <p:sldId id="458" r:id="rId3"/>
    <p:sldId id="459" r:id="rId4"/>
    <p:sldId id="460" r:id="rId5"/>
    <p:sldId id="466" r:id="rId6"/>
    <p:sldId id="467" r:id="rId7"/>
    <p:sldId id="468" r:id="rId8"/>
    <p:sldId id="469" r:id="rId9"/>
    <p:sldId id="461" r:id="rId10"/>
    <p:sldId id="462" r:id="rId11"/>
    <p:sldId id="465" r:id="rId12"/>
    <p:sldId id="463" r:id="rId13"/>
    <p:sldId id="470" r:id="rId14"/>
    <p:sldId id="257" r:id="rId15"/>
    <p:sldId id="464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0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00" y="5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0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4/7/22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4/7/22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Franklin Gothic Medium Cond" panose="020B0606030402020204" pitchFamily="34" charset="0"/>
              </a:rPr>
              <a:t>Thank you for the gift of your time and attention.</a:t>
            </a: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8BAB-7158-4064-9599-70E325F2C1B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4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255EA-847E-EF40-AB68-162FD89A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51C57-4E2A-104F-9D5F-F6608FC81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D6C98-E8FA-3C43-81CB-A08C9364C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B280C-5139-6543-B15A-2395A8325D48}" type="datetimeFigureOut">
              <a:rPr lang="en-US" smtClean="0"/>
              <a:t>4/7/22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8468F-189E-CE40-886F-2134BDD66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F3ECA-AED9-4D4E-9845-CB048D407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1B318-6404-0345-9526-76987D0D7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25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microsoft.com/office/2007/relationships/hdphoto" Target="../media/hdphoto1.wdp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Relationship Id="rId30" Type="http://schemas.microsoft.com/office/2007/relationships/hdphoto" Target="../media/hdphoto2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  <p:sldLayoutId id="214748367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ADAC Year 8 Annual Meeting</a:t>
            </a:r>
            <a:br>
              <a:rPr lang="en-US" sz="3600" dirty="0"/>
            </a:br>
            <a:r>
              <a:rPr lang="en-US" sz="3600" dirty="0"/>
              <a:t>ADAC Project Briefing</a:t>
            </a:r>
            <a:br>
              <a:rPr lang="en-US" sz="3600" dirty="0"/>
            </a:br>
            <a:r>
              <a:rPr lang="en-US" sz="3000" i="1" dirty="0">
                <a:solidFill>
                  <a:srgbClr val="FFFF00"/>
                </a:solidFill>
              </a:rPr>
              <a:t>“Geofencing”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3999702"/>
            <a:ext cx="6633644" cy="157162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Dr. Shawn Butler</a:t>
            </a:r>
          </a:p>
          <a:p>
            <a:r>
              <a:rPr lang="en-US" dirty="0">
                <a:solidFill>
                  <a:srgbClr val="FFFF00"/>
                </a:solidFill>
              </a:rPr>
              <a:t>Assistant Term Professor</a:t>
            </a:r>
          </a:p>
          <a:p>
            <a:r>
              <a:rPr lang="en-US" dirty="0">
                <a:solidFill>
                  <a:srgbClr val="FFFF00"/>
                </a:solidFill>
              </a:rPr>
              <a:t>University of Alaska Anchorage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88C6E8E-57C3-F047-AD9A-F5207C0568A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085" r="7085"/>
          <a:stretch>
            <a:fillRect/>
          </a:stretch>
        </p:blipFill>
        <p:spPr>
          <a:xfrm>
            <a:off x="7899992" y="2632470"/>
            <a:ext cx="3733800" cy="224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0713121" cy="1037138"/>
          </a:xfrm>
        </p:spPr>
        <p:txBody>
          <a:bodyPr>
            <a:normAutofit/>
          </a:bodyPr>
          <a:lstStyle/>
          <a:p>
            <a:r>
              <a:rPr lang="en-US" sz="3600" dirty="0"/>
              <a:t>Project Geofencing:  </a:t>
            </a:r>
            <a:r>
              <a:rPr lang="en-US" sz="2200" i="1" dirty="0">
                <a:solidFill>
                  <a:srgbClr val="FFFF00"/>
                </a:solidFill>
              </a:rPr>
              <a:t>Geofencing for CG1View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6769" y="1840999"/>
            <a:ext cx="7512588" cy="3649204"/>
          </a:xfrm>
        </p:spPr>
        <p:txBody>
          <a:bodyPr>
            <a:normAutofit/>
          </a:bodyPr>
          <a:lstStyle/>
          <a:p>
            <a:r>
              <a:rPr lang="en-US" sz="2400" dirty="0"/>
              <a:t>Principal Investigator:  Dr. Shawn Butler</a:t>
            </a:r>
          </a:p>
          <a:p>
            <a:r>
              <a:rPr lang="en-US" sz="2400" dirty="0"/>
              <a:t>Lead Institution: University of Alaska Anchorage</a:t>
            </a:r>
          </a:p>
          <a:p>
            <a:r>
              <a:rPr lang="en-US" sz="2400" dirty="0"/>
              <a:t>Supporting Team: Axiom Data Science</a:t>
            </a:r>
          </a:p>
          <a:p>
            <a:r>
              <a:rPr lang="en-US" sz="2400" dirty="0"/>
              <a:t>Project Champion: LT Evan Richter, USCG and Mr. James (Dan) Blackman</a:t>
            </a:r>
          </a:p>
          <a:p>
            <a:r>
              <a:rPr lang="en-US" sz="2400" dirty="0"/>
              <a:t>Project Advocates: Anchorage Sector, </a:t>
            </a:r>
            <a:r>
              <a:rPr lang="en-US" sz="2000" dirty="0"/>
              <a:t>CG District 17</a:t>
            </a: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377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20-21 April 2022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BE4110-E7F9-0946-9B95-7F9EB70E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3440" y="1107088"/>
            <a:ext cx="2922533" cy="232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9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8114" y="441859"/>
            <a:ext cx="9940158" cy="1049412"/>
          </a:xfrm>
        </p:spPr>
        <p:txBody>
          <a:bodyPr>
            <a:normAutofit/>
          </a:bodyPr>
          <a:lstStyle/>
          <a:p>
            <a:r>
              <a:rPr lang="en-US" sz="3600" dirty="0"/>
              <a:t>Project Geofencing:  Description and Baseline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86536" y="1445479"/>
            <a:ext cx="10564636" cy="2804911"/>
          </a:xfrm>
        </p:spPr>
        <p:txBody>
          <a:bodyPr>
            <a:noAutofit/>
          </a:bodyPr>
          <a:lstStyle/>
          <a:p>
            <a:r>
              <a:rPr lang="en-US" dirty="0"/>
              <a:t>Create an application that allows the Coast Guard to create, manage, and visualize </a:t>
            </a:r>
            <a:r>
              <a:rPr lang="en-US" i="1" dirty="0"/>
              <a:t>virtual</a:t>
            </a:r>
            <a:r>
              <a:rPr lang="en-US" dirty="0"/>
              <a:t> geofences as an </a:t>
            </a:r>
            <a:r>
              <a:rPr lang="en-US" i="1" u="sng" dirty="0"/>
              <a:t>integrated</a:t>
            </a:r>
            <a:r>
              <a:rPr lang="en-US" dirty="0"/>
              <a:t> component of the Coast Guard’s command and control system – CG OneView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Leverage lessons learned from AK Marine Exchange PACTRAC application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377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20-21 April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9FA127-02EC-E246-87C9-833B5867908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3986" y="4194168"/>
            <a:ext cx="2422228" cy="243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39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Geofencing: 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236438"/>
            <a:ext cx="8653505" cy="4078127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Hundreds of ships travel the arctic waters each year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CG District 17 area of operations is over 3.8 million sq miles and more than 47,000 miles of shoreline.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Maritime traffic increased 250 percent between 2008 and 2015, and traffic is expected to increase substantially as the arctic warms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Several sensitive marine habitat areas need protected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Transiting vessels are prohibited from approaching too close to U.S. Shorelines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Vessels that lose power or cargo can pose a serious threat to the environment and other vessels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Monitoring hundreds of vessels can be overwhelming to watch operators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dirty="0"/>
              <a:t>The Marine Exchange PacTracs system is separate from the CG Command and Control System – CG One 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377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20-21 April 2022</a:t>
            </a:r>
          </a:p>
        </p:txBody>
      </p:sp>
      <p:pic>
        <p:nvPicPr>
          <p:cNvPr id="1026" name="Picture 2" descr="District Seventeen">
            <a:extLst>
              <a:ext uri="{FF2B5EF4-FFF2-40B4-BE49-F238E27FC236}">
                <a16:creationId xmlns:a16="http://schemas.microsoft.com/office/drawing/2014/main" id="{A8DA1B26-3871-CB42-9F6A-A23CA2499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214" y="4498428"/>
            <a:ext cx="2907703" cy="224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29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Geofencing: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236438"/>
            <a:ext cx="8653505" cy="407812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Baseline -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AK Marine Exchange provides geofencing for their members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Developed during the ADAC YR 5 and 6 geofencing project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Initial Geofencing requirements were developed collaboratively with Sector 17 and private entities. 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Although a significant leap in capability,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PacTracs is not integrated with CG One View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Operates on a separate display screen</a:t>
            </a:r>
          </a:p>
          <a:p>
            <a:pPr lvl="3">
              <a:spcAft>
                <a:spcPts val="600"/>
              </a:spcAft>
            </a:pPr>
            <a:r>
              <a:rPr lang="en-US" dirty="0"/>
              <a:t>Coast Guard has many more requirements due to broad range of missions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	CG OneView is designed to be open and flexible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Other developers should be able to easily add functionality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Program office had never attempted to integrate a 3</a:t>
            </a:r>
            <a:r>
              <a:rPr lang="en-US" baseline="30000" dirty="0"/>
              <a:t>rd</a:t>
            </a:r>
            <a:r>
              <a:rPr lang="en-US" dirty="0"/>
              <a:t> party application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377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20-21 April 2022</a:t>
            </a:r>
          </a:p>
        </p:txBody>
      </p:sp>
    </p:spTree>
    <p:extLst>
      <p:ext uri="{BB962C8B-B14F-4D97-AF65-F5344CB8AC3E}">
        <p14:creationId xmlns:p14="http://schemas.microsoft.com/office/powerpoint/2010/main" val="176450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Geofencing: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236438"/>
            <a:ext cx="8653505" cy="4365576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Developed an application prototype that interfaces with CG OneView</a:t>
            </a:r>
          </a:p>
          <a:p>
            <a:pPr lvl="1">
              <a:spcAft>
                <a:spcPts val="1200"/>
              </a:spcAft>
              <a:buClr>
                <a:srgbClr val="00B050"/>
              </a:buClr>
              <a:buFont typeface="Wingdings" pitchFamily="2" charset="2"/>
              <a:buChar char="v"/>
            </a:pPr>
            <a:r>
              <a:rPr lang="en-US" dirty="0"/>
              <a:t> Adhered to USCG OneView documentation and architecture </a:t>
            </a:r>
          </a:p>
          <a:p>
            <a:pPr lvl="1">
              <a:spcAft>
                <a:spcPts val="1200"/>
              </a:spcAft>
              <a:buClr>
                <a:srgbClr val="00B050"/>
              </a:buClr>
              <a:buFont typeface="Wingdings" pitchFamily="2" charset="2"/>
              <a:buChar char="v"/>
            </a:pPr>
            <a:r>
              <a:rPr lang="en-US" dirty="0"/>
              <a:t> Developed USCG specific requirements</a:t>
            </a:r>
          </a:p>
          <a:p>
            <a:pPr lvl="1">
              <a:spcAft>
                <a:spcPts val="1200"/>
              </a:spcAft>
              <a:buClr>
                <a:srgbClr val="00B050"/>
              </a:buClr>
              <a:buFont typeface="Wingdings" pitchFamily="2" charset="2"/>
              <a:buChar char="v"/>
            </a:pPr>
            <a:r>
              <a:rPr lang="en-US" dirty="0"/>
              <a:t> Developed an application that allows USCG users to create, delete, and   modify geofences, with more precision, and integrates into the CG One View architecture</a:t>
            </a:r>
          </a:p>
          <a:p>
            <a:pPr lvl="1">
              <a:spcAft>
                <a:spcPts val="1200"/>
              </a:spcAft>
              <a:buClr>
                <a:srgbClr val="00B050"/>
              </a:buClr>
              <a:buFont typeface="Wingdings" pitchFamily="2" charset="2"/>
              <a:buChar char="v"/>
            </a:pPr>
            <a:r>
              <a:rPr lang="en-US" dirty="0"/>
              <a:t>Alert USCG operators to vessels approaching or crossing a geofence</a:t>
            </a:r>
          </a:p>
          <a:p>
            <a:pPr lvl="1">
              <a:spcAft>
                <a:spcPts val="1200"/>
              </a:spcAft>
              <a:buClr>
                <a:srgbClr val="00B050"/>
              </a:buClr>
              <a:buFont typeface="Wingdings" pitchFamily="2" charset="2"/>
              <a:buChar char="v"/>
            </a:pPr>
            <a:r>
              <a:rPr lang="en-US" dirty="0"/>
              <a:t>Solicited feedback from Anchorage Sector on usability and functionality</a:t>
            </a:r>
          </a:p>
          <a:p>
            <a:pPr lvl="1">
              <a:spcAft>
                <a:spcPts val="1200"/>
              </a:spcAft>
              <a:buClr>
                <a:srgbClr val="00B050"/>
              </a:buClr>
              <a:buFont typeface="Wingdings" pitchFamily="2" charset="2"/>
              <a:buChar char="v"/>
            </a:pPr>
            <a:r>
              <a:rPr lang="en-US" dirty="0"/>
              <a:t>Delivered documentation and code to the USCG CG1V developers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377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20-21 April 2022</a:t>
            </a:r>
          </a:p>
        </p:txBody>
      </p:sp>
    </p:spTree>
    <p:extLst>
      <p:ext uri="{BB962C8B-B14F-4D97-AF65-F5344CB8AC3E}">
        <p14:creationId xmlns:p14="http://schemas.microsoft.com/office/powerpoint/2010/main" val="101819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Geofencing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97340" y="1236438"/>
            <a:ext cx="10228012" cy="4439148"/>
          </a:xfrm>
        </p:spPr>
        <p:txBody>
          <a:bodyPr>
            <a:normAutofit/>
          </a:bodyPr>
          <a:lstStyle/>
          <a:p>
            <a:r>
              <a:rPr lang="en-US" dirty="0"/>
              <a:t>Completed Prototype</a:t>
            </a:r>
          </a:p>
          <a:p>
            <a:pPr lvl="1"/>
            <a:r>
              <a:rPr lang="en-US" dirty="0"/>
              <a:t>Developed a </a:t>
            </a:r>
            <a:r>
              <a:rPr lang="en-US" i="1" dirty="0"/>
              <a:t>“Continuous Integration” </a:t>
            </a:r>
            <a:r>
              <a:rPr lang="en-US" dirty="0"/>
              <a:t>process for continued application development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dirty="0"/>
              <a:t>Developed a working prototype to the USCG for integration with CG OneView. </a:t>
            </a:r>
          </a:p>
          <a:p>
            <a:pPr lvl="2"/>
            <a:r>
              <a:rPr lang="en-US" dirty="0"/>
              <a:t>The US Coast Guard has more requirements in order to make geofencing application fully operational</a:t>
            </a:r>
          </a:p>
          <a:p>
            <a:pPr lvl="2"/>
            <a:r>
              <a:rPr lang="en-US" dirty="0"/>
              <a:t>Integration into CG1V should only take a few weeks. 	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377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20-21 April 2022</a:t>
            </a:r>
          </a:p>
        </p:txBody>
      </p:sp>
      <p:pic>
        <p:nvPicPr>
          <p:cNvPr id="3074" name="Picture 2" descr="Continuous Integration/Continuous Deployment for DevOps Team | Server  Management Tips">
            <a:extLst>
              <a:ext uri="{FF2B5EF4-FFF2-40B4-BE49-F238E27FC236}">
                <a16:creationId xmlns:a16="http://schemas.microsoft.com/office/drawing/2014/main" id="{3D18523A-FBA7-3E4A-9ABA-E277007A9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779" y="2198852"/>
            <a:ext cx="2580015" cy="140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84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20BD85E-C271-AF43-9F35-9E4E72047323}"/>
              </a:ext>
            </a:extLst>
          </p:cNvPr>
          <p:cNvSpPr/>
          <p:nvPr/>
        </p:nvSpPr>
        <p:spPr>
          <a:xfrm>
            <a:off x="2270233" y="1891862"/>
            <a:ext cx="1345325" cy="9984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Geofence Application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42B99D6-5EF4-1141-B8BF-267F464F6E48}"/>
              </a:ext>
            </a:extLst>
          </p:cNvPr>
          <p:cNvSpPr/>
          <p:nvPr/>
        </p:nvSpPr>
        <p:spPr>
          <a:xfrm>
            <a:off x="5696606" y="1103594"/>
            <a:ext cx="3037493" cy="25645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CG One View</a:t>
            </a:r>
          </a:p>
        </p:txBody>
      </p:sp>
      <p:sp>
        <p:nvSpPr>
          <p:cNvPr id="4" name="Can 3">
            <a:extLst>
              <a:ext uri="{FF2B5EF4-FFF2-40B4-BE49-F238E27FC236}">
                <a16:creationId xmlns:a16="http://schemas.microsoft.com/office/drawing/2014/main" id="{07C9AF99-8878-B14A-8F2B-4A8821288AB4}"/>
              </a:ext>
            </a:extLst>
          </p:cNvPr>
          <p:cNvSpPr/>
          <p:nvPr/>
        </p:nvSpPr>
        <p:spPr>
          <a:xfrm>
            <a:off x="2427888" y="3459218"/>
            <a:ext cx="1030014" cy="1016876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Geofence DB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B0D0194-91B7-AB4C-9ECC-6599FB3FE0BA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 flipV="1">
            <a:off x="3615558" y="2385856"/>
            <a:ext cx="2081048" cy="524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9BA61E2-E5B4-BE49-92EE-6ADA01A930C9}"/>
              </a:ext>
            </a:extLst>
          </p:cNvPr>
          <p:cNvCxnSpPr>
            <a:cxnSpLocks/>
            <a:stCxn id="4" idx="1"/>
            <a:endCxn id="2" idx="2"/>
          </p:cNvCxnSpPr>
          <p:nvPr/>
        </p:nvCxnSpPr>
        <p:spPr>
          <a:xfrm flipV="1">
            <a:off x="2942895" y="2890345"/>
            <a:ext cx="1" cy="56887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17BED53-C2B9-B84E-8EB5-82CF49E78D96}"/>
              </a:ext>
            </a:extLst>
          </p:cNvPr>
          <p:cNvSpPr txBox="1"/>
          <p:nvPr/>
        </p:nvSpPr>
        <p:spPr>
          <a:xfrm>
            <a:off x="4225159" y="1891862"/>
            <a:ext cx="90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92D050"/>
                </a:solidFill>
              </a:rPr>
              <a:t>geofence</a:t>
            </a:r>
            <a:r>
              <a:rPr lang="en-US" sz="1400" dirty="0"/>
              <a:t> </a:t>
            </a:r>
            <a:r>
              <a:rPr lang="en-US" sz="1400" dirty="0">
                <a:solidFill>
                  <a:srgbClr val="92D050"/>
                </a:solidFill>
              </a:rPr>
              <a:t>messages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B841F4-F732-434A-B922-55BF66E63C16}"/>
              </a:ext>
            </a:extLst>
          </p:cNvPr>
          <p:cNvSpPr txBox="1"/>
          <p:nvPr/>
        </p:nvSpPr>
        <p:spPr>
          <a:xfrm>
            <a:off x="2963918" y="2895108"/>
            <a:ext cx="1261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geofence store/retrieve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B6A6CE4-798B-1D47-BB24-3388053C833D}"/>
              </a:ext>
            </a:extLst>
          </p:cNvPr>
          <p:cNvSpPr/>
          <p:nvPr/>
        </p:nvSpPr>
        <p:spPr>
          <a:xfrm>
            <a:off x="6978868" y="2837793"/>
            <a:ext cx="1534511" cy="68070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operational display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A3BC17B-3880-504E-A709-49424C769415}"/>
              </a:ext>
            </a:extLst>
          </p:cNvPr>
          <p:cNvCxnSpPr>
            <a:cxnSpLocks/>
          </p:cNvCxnSpPr>
          <p:nvPr/>
        </p:nvCxnSpPr>
        <p:spPr>
          <a:xfrm flipH="1">
            <a:off x="4740164" y="956441"/>
            <a:ext cx="21023" cy="3878318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B4EA779-4BD5-B84B-A7F3-33F84D39ECD0}"/>
              </a:ext>
            </a:extLst>
          </p:cNvPr>
          <p:cNvSpPr txBox="1"/>
          <p:nvPr/>
        </p:nvSpPr>
        <p:spPr>
          <a:xfrm>
            <a:off x="1749985" y="1410315"/>
            <a:ext cx="25224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ADAC Geofence Application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B6C94824-E974-C147-9441-9E9FA208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Geofence Architecture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428B31D-DE07-9C41-B4D7-795CCA142E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1802BF-DAAB-404A-9950-F323F0305046}"/>
              </a:ext>
            </a:extLst>
          </p:cNvPr>
          <p:cNvSpPr txBox="1"/>
          <p:nvPr/>
        </p:nvSpPr>
        <p:spPr>
          <a:xfrm>
            <a:off x="6558455" y="3782990"/>
            <a:ext cx="1271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USCG CG1V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3375EC9-48F7-684E-B36E-DF3FEDFA0F84}"/>
              </a:ext>
            </a:extLst>
          </p:cNvPr>
          <p:cNvSpPr/>
          <p:nvPr/>
        </p:nvSpPr>
        <p:spPr>
          <a:xfrm>
            <a:off x="5976091" y="1265016"/>
            <a:ext cx="1534511" cy="68070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display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F513F19-ADA3-1343-B0B4-3AC948A3C044}"/>
              </a:ext>
            </a:extLst>
          </p:cNvPr>
          <p:cNvSpPr/>
          <p:nvPr/>
        </p:nvSpPr>
        <p:spPr>
          <a:xfrm>
            <a:off x="6064467" y="1339826"/>
            <a:ext cx="1534511" cy="68070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display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78C3F5D-B9C6-EA47-B0B3-FF2541E7E838}"/>
              </a:ext>
            </a:extLst>
          </p:cNvPr>
          <p:cNvSpPr/>
          <p:nvPr/>
        </p:nvSpPr>
        <p:spPr>
          <a:xfrm>
            <a:off x="6169051" y="1422840"/>
            <a:ext cx="1534511" cy="68070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Other applications</a:t>
            </a:r>
          </a:p>
        </p:txBody>
      </p:sp>
      <p:cxnSp>
        <p:nvCxnSpPr>
          <p:cNvPr id="8" name="Curved Connector 7">
            <a:extLst>
              <a:ext uri="{FF2B5EF4-FFF2-40B4-BE49-F238E27FC236}">
                <a16:creationId xmlns:a16="http://schemas.microsoft.com/office/drawing/2014/main" id="{7F30C738-F1F5-A144-AF2F-A85B29D505EA}"/>
              </a:ext>
            </a:extLst>
          </p:cNvPr>
          <p:cNvCxnSpPr>
            <a:stCxn id="3" idx="1"/>
            <a:endCxn id="12" idx="1"/>
          </p:cNvCxnSpPr>
          <p:nvPr/>
        </p:nvCxnSpPr>
        <p:spPr>
          <a:xfrm rot="10800000" flipH="1" flipV="1">
            <a:off x="5696606" y="2385856"/>
            <a:ext cx="1282262" cy="792290"/>
          </a:xfrm>
          <a:prstGeom prst="curvedConnector3">
            <a:avLst>
              <a:gd name="adj1" fmla="val 56599"/>
            </a:avLst>
          </a:prstGeom>
          <a:ln>
            <a:solidFill>
              <a:schemeClr val="tx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58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0828" y="649519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Geofencing: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70138" y="1400793"/>
            <a:ext cx="8273168" cy="269748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Current year milestones: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n-US" dirty="0"/>
              <a:t>Completed user prototype to create and manage geofences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n-US" dirty="0"/>
              <a:t>Transitioned Geofencing application to the Coast Guard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n-US" dirty="0"/>
              <a:t>Validated CG OneView Documentation and Interfaces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n-US" sz="2500" dirty="0"/>
              <a:t>Successful integration with CG OneView </a:t>
            </a:r>
          </a:p>
          <a:p>
            <a:endParaRPr lang="en-US" dirty="0"/>
          </a:p>
          <a:p>
            <a:r>
              <a:rPr lang="en-US" dirty="0"/>
              <a:t>Current year Objectives Not Accomplished:</a:t>
            </a:r>
          </a:p>
          <a:p>
            <a:pPr lvl="1">
              <a:buClr>
                <a:srgbClr val="FF0000"/>
              </a:buClr>
              <a:buFont typeface="System Font Regular"/>
              <a:buChar char="✗"/>
            </a:pPr>
            <a:r>
              <a:rPr lang="en-US" dirty="0"/>
              <a:t>Evaluate final prototype with USCG Anchorage Sector</a:t>
            </a:r>
          </a:p>
          <a:p>
            <a:pPr lvl="1">
              <a:buClr>
                <a:srgbClr val="FF0000"/>
              </a:buClr>
              <a:buFont typeface="System Font Regular"/>
              <a:buChar char="✗"/>
            </a:pPr>
            <a:r>
              <a:rPr lang="en-US" dirty="0"/>
              <a:t>Dynamic geofencing</a:t>
            </a:r>
          </a:p>
          <a:p>
            <a:pPr lvl="1">
              <a:buClr>
                <a:srgbClr val="FF0000"/>
              </a:buClr>
              <a:buFont typeface="System Font Regular"/>
              <a:buChar char="✗"/>
            </a:pPr>
            <a:r>
              <a:rPr lang="en-US" dirty="0"/>
              <a:t>Integrate with MISLE Database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377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20-21 April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FE9BD-B191-8545-940B-88E07AF47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1819" y="4351663"/>
            <a:ext cx="4636493" cy="214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92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Geofencing: Research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32930" y="1672160"/>
            <a:ext cx="8273168" cy="341190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prototype geofencing application that can be quickly integrated with CG One View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Code, requirements, and documentation transitioned to Coast Guard</a:t>
            </a:r>
          </a:p>
          <a:p>
            <a:pPr lvl="1"/>
            <a:r>
              <a:rPr lang="en-US" dirty="0"/>
              <a:t>Geofence software modules</a:t>
            </a:r>
          </a:p>
          <a:p>
            <a:pPr lvl="1"/>
            <a:r>
              <a:rPr lang="en-US" dirty="0"/>
              <a:t>AIS user application</a:t>
            </a:r>
          </a:p>
          <a:p>
            <a:pPr lvl="1"/>
            <a:r>
              <a:rPr lang="en-US" dirty="0"/>
              <a:t>AIS stream application</a:t>
            </a:r>
          </a:p>
          <a:p>
            <a:pPr lvl="1"/>
            <a:r>
              <a:rPr lang="en-US" dirty="0"/>
              <a:t>User guide for creating, editing and deleting geofences</a:t>
            </a:r>
          </a:p>
          <a:p>
            <a:pPr lvl="1"/>
            <a:r>
              <a:rPr lang="en-US" dirty="0"/>
              <a:t>Geofence features video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377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20-21 April 2022</a:t>
            </a:r>
          </a:p>
        </p:txBody>
      </p:sp>
    </p:spTree>
    <p:extLst>
      <p:ext uri="{BB962C8B-B14F-4D97-AF65-F5344CB8AC3E}">
        <p14:creationId xmlns:p14="http://schemas.microsoft.com/office/powerpoint/2010/main" val="342851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Geofencing:  Key Accomplishments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32930" y="1672160"/>
            <a:ext cx="8273168" cy="2943883"/>
          </a:xfrm>
        </p:spPr>
        <p:txBody>
          <a:bodyPr/>
          <a:lstStyle/>
          <a:p>
            <a:r>
              <a:rPr lang="en-US" dirty="0"/>
              <a:t>Requirements, Requirements, and Requirements!</a:t>
            </a:r>
          </a:p>
          <a:p>
            <a:r>
              <a:rPr lang="en-US" dirty="0"/>
              <a:t>Integrated geofencing application into the CG1V architecture</a:t>
            </a:r>
          </a:p>
          <a:p>
            <a:r>
              <a:rPr lang="en-US" dirty="0"/>
              <a:t>Opened the pathway for 3</a:t>
            </a:r>
            <a:r>
              <a:rPr lang="en-US" baseline="30000" dirty="0"/>
              <a:t>rd</a:t>
            </a:r>
            <a:r>
              <a:rPr lang="en-US" dirty="0"/>
              <a:t> party developers to add capability to CG OneView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377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20-21 April 2022</a:t>
            </a:r>
          </a:p>
        </p:txBody>
      </p:sp>
    </p:spTree>
    <p:extLst>
      <p:ext uri="{BB962C8B-B14F-4D97-AF65-F5344CB8AC3E}">
        <p14:creationId xmlns:p14="http://schemas.microsoft.com/office/powerpoint/2010/main" val="46856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4935" y="766120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Project Geofencing:  Transition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63037" y="1739665"/>
            <a:ext cx="8273168" cy="2471446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Delivered the final prototype, documentation, to CG1V developers for integration testing and production</a:t>
            </a:r>
          </a:p>
          <a:p>
            <a:pPr>
              <a:spcAft>
                <a:spcPts val="1200"/>
              </a:spcAft>
            </a:pPr>
            <a:r>
              <a:rPr lang="en-US" dirty="0"/>
              <a:t>Currently awaiting questions or comments from developers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377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20-21 April 2022</a:t>
            </a:r>
          </a:p>
        </p:txBody>
      </p:sp>
    </p:spTree>
    <p:extLst>
      <p:ext uri="{BB962C8B-B14F-4D97-AF65-F5344CB8AC3E}">
        <p14:creationId xmlns:p14="http://schemas.microsoft.com/office/powerpoint/2010/main" val="187187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05FC12-3AA5-0D45-9018-3ED5A511F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179" y="662152"/>
            <a:ext cx="7677503" cy="486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08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94F5315-395E-9741-BCA0-AD94CED08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pic>
        <p:nvPicPr>
          <p:cNvPr id="9" name="ADAC_Geofence_demo_FINAL.mp4" descr="ADAC_Geofence_demo_FINAL.mp4">
            <a:hlinkClick r:id="" action="ppaction://media"/>
            <a:extLst>
              <a:ext uri="{FF2B5EF4-FFF2-40B4-BE49-F238E27FC236}">
                <a16:creationId xmlns:a16="http://schemas.microsoft.com/office/drawing/2014/main" id="{3D812D54-F0AA-1845-BEDA-4955B42FE2F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4686" y="365125"/>
            <a:ext cx="10869114" cy="6044164"/>
          </a:xfrm>
        </p:spPr>
      </p:pic>
    </p:spTree>
    <p:extLst>
      <p:ext uri="{BB962C8B-B14F-4D97-AF65-F5344CB8AC3E}">
        <p14:creationId xmlns:p14="http://schemas.microsoft.com/office/powerpoint/2010/main" val="298507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33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2221" y="832034"/>
            <a:ext cx="9940158" cy="701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Ready for questions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100710" y="2064504"/>
            <a:ext cx="3742267" cy="1841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228600" indent="-228600">
              <a:spcBef>
                <a:spcPts val="200"/>
              </a:spcBef>
              <a:buFont typeface="Arial" panose="020B0604020202020204" pitchFamily="34" charset="0"/>
              <a:buChar char="•"/>
              <a:defRPr sz="280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(Insert graphic associated with the research)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3776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Annual Meeting 20-21 April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852865-8AA7-E447-B4BD-42516007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60" y="1856573"/>
            <a:ext cx="6623517" cy="34177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9F0D22-7E66-554C-BF2C-1B4ED07CB59A}"/>
              </a:ext>
            </a:extLst>
          </p:cNvPr>
          <p:cNvSpPr txBox="1"/>
          <p:nvPr/>
        </p:nvSpPr>
        <p:spPr>
          <a:xfrm>
            <a:off x="1685581" y="2459484"/>
            <a:ext cx="7821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6933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14770</TotalTime>
  <Words>789</Words>
  <Application>Microsoft Macintosh PowerPoint</Application>
  <PresentationFormat>Widescreen</PresentationFormat>
  <Paragraphs>107</Paragraphs>
  <Slides>15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Franklin Gothic Book</vt:lpstr>
      <vt:lpstr>Franklin Gothic Medium Cond</vt:lpstr>
      <vt:lpstr>System Font Regular</vt:lpstr>
      <vt:lpstr>Wingdings</vt:lpstr>
      <vt:lpstr>Office Theme</vt:lpstr>
      <vt:lpstr> ADAC Year 8 Annual Meeting ADAC Project Briefing “Geofencing”</vt:lpstr>
      <vt:lpstr>Project Geofencing:  Geofencing for CG1View</vt:lpstr>
      <vt:lpstr>Project Geofencing:  Description and Baseline</vt:lpstr>
      <vt:lpstr>Project Geofencing:  Relevance</vt:lpstr>
      <vt:lpstr>Project Geofencing: Method</vt:lpstr>
      <vt:lpstr>Project Geofencing: Method</vt:lpstr>
      <vt:lpstr>Project Geofencing</vt:lpstr>
      <vt:lpstr>Geofence Architecture</vt:lpstr>
      <vt:lpstr>Project Geofencing: Metrics</vt:lpstr>
      <vt:lpstr>Geofencing: Research Outcomes</vt:lpstr>
      <vt:lpstr>Geofencing:  Key Accomplishments</vt:lpstr>
      <vt:lpstr>Project Geofencing:  Transition Plans</vt:lpstr>
      <vt:lpstr>PowerPoint Presentation</vt:lpstr>
      <vt:lpstr>PowerPoint Presentation</vt:lpstr>
      <vt:lpstr>Ready for questions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Shawn Butler</cp:lastModifiedBy>
  <cp:revision>308</cp:revision>
  <cp:lastPrinted>2018-08-30T21:44:35Z</cp:lastPrinted>
  <dcterms:created xsi:type="dcterms:W3CDTF">2018-01-03T22:04:18Z</dcterms:created>
  <dcterms:modified xsi:type="dcterms:W3CDTF">2022-04-08T15:32:07Z</dcterms:modified>
</cp:coreProperties>
</file>